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394" r:id="rId3"/>
    <p:sldId id="423" r:id="rId4"/>
    <p:sldId id="485" r:id="rId5"/>
    <p:sldId id="484" r:id="rId6"/>
    <p:sldId id="488" r:id="rId7"/>
    <p:sldId id="489" r:id="rId8"/>
    <p:sldId id="486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80" r:id="rId49"/>
    <p:sldId id="473" r:id="rId50"/>
    <p:sldId id="474" r:id="rId51"/>
    <p:sldId id="475" r:id="rId52"/>
    <p:sldId id="483" r:id="rId53"/>
    <p:sldId id="482" r:id="rId54"/>
    <p:sldId id="481" r:id="rId55"/>
    <p:sldId id="476" r:id="rId56"/>
    <p:sldId id="477" r:id="rId57"/>
    <p:sldId id="422" r:id="rId58"/>
    <p:sldId id="478" r:id="rId59"/>
    <p:sldId id="479" r:id="rId60"/>
    <p:sldId id="393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4660" autoAdjust="0"/>
  </p:normalViewPr>
  <p:slideViewPr>
    <p:cSldViewPr>
      <p:cViewPr>
        <p:scale>
          <a:sx n="70" d="100"/>
          <a:sy n="70" d="100"/>
        </p:scale>
        <p:origin x="-926" y="-59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9/24/2014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85A11-35F1-411F-86C6-EFDFFEE79B89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572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FFBF4-B5CC-4BEF-BC2C-38FD381D9156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6464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2278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5DD86-E20B-4931-9ABE-DFC67D8EB85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512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C800-527C-48C6-9E1D-0DF98F73663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9736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23D2F8-8966-4BD6-9C71-BC5C91F6B7AC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399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23D46-FE71-4750-A545-10D210E8D4D7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199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F96005-2DBD-46E6-85AE-8A3ACA76625A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2873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383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FCAC81-0289-4C8C-889E-AD327AF4A76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635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06EDD-DA58-4CEC-8FAE-477FD9274FA7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0196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3.png"/><Relationship Id="rId4" Type="http://schemas.openxmlformats.org/officeDocument/2006/relationships/image" Target="../media/image4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Extension </a:t>
            </a:r>
            <a:r>
              <a:rPr lang="en-US" dirty="0" smtClean="0"/>
              <a:t>Methods, Lambda </a:t>
            </a:r>
            <a:r>
              <a:rPr lang="en-US" dirty="0"/>
              <a:t>Expressions, LINQ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254129"/>
            <a:ext cx="3187613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739180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84212" y="5116869"/>
            <a:ext cx="3187613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6611" y="3353217"/>
            <a:ext cx="6972365" cy="2973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21103922">
            <a:off x="5062468" y="4139402"/>
            <a:ext cx="606076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 smtClean="0">
                <a:ln w="10541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Programming</a:t>
            </a:r>
            <a:endParaRPr lang="en-US" sz="4500" b="1" dirty="0">
              <a:ln w="10541" cmpd="sng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495800"/>
            <a:ext cx="2209800" cy="220019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Extension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Extension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</a:t>
            </a:r>
            <a:r>
              <a:rPr lang="en-US" dirty="0"/>
              <a:t>static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</a:t>
            </a:r>
            <a:r>
              <a:rPr lang="en-US" dirty="0" smtClean="0"/>
              <a:t>before its first argument to specify the class to be extended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Extension methods are "attached" to the extended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also be </a:t>
            </a:r>
            <a:r>
              <a:rPr lang="en-US" dirty="0"/>
              <a:t>called </a:t>
            </a:r>
            <a:r>
              <a:rPr lang="en-US" dirty="0" smtClean="0"/>
              <a:t>statically through the </a:t>
            </a:r>
            <a:r>
              <a:rPr lang="en-US" dirty="0"/>
              <a:t>defining static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8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</a:t>
            </a:r>
            <a:r>
              <a:rPr lang="en-US" dirty="0"/>
              <a:t>Methods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9480" y="1143000"/>
            <a:ext cx="1074986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Extensions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WordCount(this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str)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str.Split(new char[] { ' ', '.', '?' },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StringSplitOptions.RemoveEmptyEntries).Length;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 = "Hello Extension Methods";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i =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s.WordCount()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27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Extension </a:t>
            </a:r>
            <a:r>
              <a:rPr lang="en-US" sz="3600" dirty="0"/>
              <a:t>Methods </a:t>
            </a:r>
            <a:r>
              <a:rPr lang="en-US" sz="3600" dirty="0" smtClean="0"/>
              <a:t>– Examples (2)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1015" y="1219200"/>
            <a:ext cx="10766796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IncreaseWidth(this IList&lt;int&gt; list, int amount)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list.Count; i++)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list[i] += amount;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List&lt;int&gt; ints = 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new List&lt;int&gt; { 1, 2, 3, 4, 5 };</a:t>
            </a:r>
          </a:p>
          <a:p>
            <a:pPr marL="147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.IncreaseWidth(5)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6, 7, 8, 9, 10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52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1515067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Extension Methods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441" y="2440779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3010" name="Picture 2" descr="http://www.ipadio.com/library-media/images/live_de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2486" y="3619500"/>
            <a:ext cx="6729247" cy="2019300"/>
          </a:xfrm>
          <a:prstGeom prst="roundRect">
            <a:avLst>
              <a:gd name="adj" fmla="val 47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4553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Anonymous Types</a:t>
            </a:r>
            <a:endParaRPr lang="bg-BG" dirty="0"/>
          </a:p>
        </p:txBody>
      </p:sp>
      <p:pic>
        <p:nvPicPr>
          <p:cNvPr id="21506" name="Picture 2" descr="http://dirtdiver.com/kansas/wp-content/uploads/2008/12/anonymo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1140" y="1028700"/>
            <a:ext cx="5332611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26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</a:t>
            </a:r>
            <a:endParaRPr lang="bg-BG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Encapsulate a set of read-only properties and their value into a single object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need to explicitly define a type </a:t>
            </a:r>
            <a:r>
              <a:rPr lang="en-US" dirty="0"/>
              <a:t>first</a:t>
            </a:r>
          </a:p>
          <a:p>
            <a:pPr>
              <a:lnSpc>
                <a:spcPct val="100000"/>
              </a:lnSpc>
            </a:pPr>
            <a:r>
              <a:rPr lang="en-US" dirty="0"/>
              <a:t>To define an anonymous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of the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in conjunction with the object initialization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5508559"/>
            <a:ext cx="99711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18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>
          <a:xfrm>
            <a:off x="431688" y="3357564"/>
            <a:ext cx="11325450" cy="32400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At compile time, the C# compiler will </a:t>
            </a:r>
            <a:r>
              <a:rPr lang="en-US" noProof="1"/>
              <a:t>autogenerate</a:t>
            </a:r>
            <a:r>
              <a:rPr lang="en-US" dirty="0"/>
              <a:t> </a:t>
            </a:r>
            <a:r>
              <a:rPr lang="en-US" dirty="0" smtClean="0"/>
              <a:t>an </a:t>
            </a:r>
            <a:r>
              <a:rPr lang="en-US" dirty="0"/>
              <a:t>uniquely named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class </a:t>
            </a:r>
            <a:r>
              <a:rPr lang="en-US" dirty="0"/>
              <a:t>name is not visible from C</a:t>
            </a:r>
            <a:r>
              <a:rPr lang="en-US" dirty="0" smtClean="0"/>
              <a:t>#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implicit </a:t>
            </a:r>
            <a:r>
              <a:rPr lang="en-US" dirty="0"/>
              <a:t>typing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keyword) is mandatory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825286" y="1219200"/>
            <a:ext cx="10449377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rIns="10800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 anonymous type representing a car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myCar =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{ Color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BMW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Speed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180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Console.WriteLine("My car is a {0} {1}.",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myCar.Color, myCar.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1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Properties</a:t>
            </a:r>
            <a:endParaRPr lang="bg-BG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Anonymous types are reference types directly derived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System.Object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Have overridden </a:t>
            </a:r>
            <a:r>
              <a:rPr lang="en-US" dirty="0"/>
              <a:t>version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Equals()</a:t>
            </a:r>
            <a:r>
              <a:rPr lang="en-US" dirty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GetHashCode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ToString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Do not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operators overloaded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4335511"/>
            <a:ext cx="9971136" cy="1748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 == q); // false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Console.WriteLine(p.Equals(q)); // true</a:t>
            </a:r>
          </a:p>
        </p:txBody>
      </p:sp>
    </p:spTree>
    <p:extLst>
      <p:ext uri="{BB962C8B-B14F-4D97-AF65-F5344CB8AC3E}">
        <p14:creationId xmlns:p14="http://schemas.microsoft.com/office/powerpoint/2010/main" val="241375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of Anonymous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define and use arrays of anonymous types through the following syntax: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336" y="2571749"/>
            <a:ext cx="10278476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new[] {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3, Y = 5 },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{ X = 1, Y = 2 },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0, Y = 7 } };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item in arr)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item.X, item.Y);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2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0228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Anonymous Types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35" y="1626816"/>
            <a:ext cx="210502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5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Functional Programming Paradigms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Extension Methods</a:t>
            </a:r>
            <a:endParaRPr lang="en-US" dirty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Anonymous Types</a:t>
            </a:r>
            <a:r>
              <a:rPr lang="bg-BG" dirty="0" smtClean="0"/>
              <a:t> </a:t>
            </a:r>
            <a:endParaRPr lang="en-US" dirty="0" smtClean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LINQ Queries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Dynamic Type</a:t>
            </a:r>
            <a:endParaRPr lang="bg-BG" dirty="0" smtClean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3124200"/>
            <a:ext cx="3260259" cy="326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01166">
            <a:off x="4890502" y="3429000"/>
            <a:ext cx="1413267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20000" b="1" dirty="0" smtClean="0">
                <a:ln w="17780" cmpd="sng">
                  <a:solidFill>
                    <a:schemeClr val="bg2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endParaRPr lang="en-US" sz="20000" b="1" dirty="0">
              <a:ln w="17780" cmpd="sng">
                <a:solidFill>
                  <a:schemeClr val="bg2"/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9" name="Picture 5" descr="C:\Documents\Courses\OOP\OOP Images\Query_Mana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1" y="2004249"/>
            <a:ext cx="1716088" cy="171608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\Courses\OOP\OOP Images\dynamic_blue_lef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6750">
            <a:off x="7653737" y="797325"/>
            <a:ext cx="2176681" cy="21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93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8613" y="1612900"/>
            <a:ext cx="6145199" cy="3069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90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containing expressions and statements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to create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delegates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 </a:t>
            </a:r>
            <a:r>
              <a:rPr lang="en-US" dirty="0" smtClean="0"/>
              <a:t>types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Lambda expressions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the lambda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=&gt;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left side specifies the input parameters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right side holds the expression or statement  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6633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Usually used with collection extension methods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FindAll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RemoveAll()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0197" name="Rectangle 5"/>
          <p:cNvSpPr>
            <a:spLocks noChangeArrowheads="1"/>
          </p:cNvSpPr>
          <p:nvPr/>
        </p:nvSpPr>
        <p:spPr bwMode="auto">
          <a:xfrm>
            <a:off x="926860" y="2508172"/>
            <a:ext cx="10347803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List&lt;int&gt;() { 1, 2, 3, 4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(x % 2)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num);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list.RemoveAll(x =&gt; x &gt; 3); // 1 2 3</a:t>
            </a:r>
          </a:p>
        </p:txBody>
      </p:sp>
    </p:spTree>
    <p:extLst>
      <p:ext uri="{BB962C8B-B14F-4D97-AF65-F5344CB8AC3E}">
        <p14:creationId xmlns:p14="http://schemas.microsoft.com/office/powerpoint/2010/main" val="3907131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with Lambda Expression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371600"/>
            <a:ext cx="10439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pets = new Pet[]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Name="Sharo", Age=8 },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Name="Rex", Age=4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Name="Strela", Age=1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Name="Bora", Age=3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sortedPets = pets.OrderBy(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 =&gt; pet.Age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(Pet pet in sortedPets)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-&gt; {1}", pet.Name, pet.Age);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60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Lambda code expressions:</a:t>
            </a:r>
            <a:endParaRPr lang="en-US" dirty="0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Code Expressions</a:t>
            </a:r>
            <a:endParaRPr lang="bg-BG" dirty="0"/>
          </a:p>
        </p:txBody>
      </p:sp>
      <p:sp>
        <p:nvSpPr>
          <p:cNvPr id="529412" name="Rectangle 4"/>
          <p:cNvSpPr>
            <a:spLocks noChangeArrowheads="1"/>
          </p:cNvSpPr>
          <p:nvPr/>
        </p:nvSpPr>
        <p:spPr bwMode="auto">
          <a:xfrm>
            <a:off x="842278" y="1800285"/>
            <a:ext cx="10433734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20, 1, 4, 8, 9, 44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rocess each argument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list.FindAll((i) =&gt;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Console.WriteLine("value of i is: {0}", i);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% 2) == 0;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Console.WriteLine("Here are your even numbers:");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(int even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Console.Write("{0}\t", even);</a:t>
            </a:r>
          </a:p>
        </p:txBody>
      </p:sp>
    </p:spTree>
    <p:extLst>
      <p:ext uri="{BB962C8B-B14F-4D97-AF65-F5344CB8AC3E}">
        <p14:creationId xmlns:p14="http://schemas.microsoft.com/office/powerpoint/2010/main" val="1624798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Lambda functions can be stored in variables of type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delegate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Delegates are typed references to functions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Standard function delegates in .NET: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Func&lt;TResult&gt;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Func&lt;T,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TResult&gt;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Func&lt;T1,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T2,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TResult&gt;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Delegates Holding Lambda Functions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1" y="4373940"/>
            <a:ext cx="10360501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Func&lt;bool&gt; boolFunc = () =&gt; true;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Func&lt;int, bool&gt; intFunc = (x) =&gt; x &lt; 10;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(boolFunc() &amp;&amp; intFunc(5))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Console.WriteLine("5 &lt; 10");</a:t>
            </a:r>
          </a:p>
        </p:txBody>
      </p:sp>
    </p:spTree>
    <p:extLst>
      <p:ext uri="{BB962C8B-B14F-4D97-AF65-F5344CB8AC3E}">
        <p14:creationId xmlns:p14="http://schemas.microsoft.com/office/powerpoint/2010/main" val="301643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bool&gt;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List&lt;T&gt;.FindAll(…)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885979"/>
            <a:ext cx="10548836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1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79154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37"/>
            <a:ext cx="1057846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delegate(string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short form of the above (with lambda expression)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townsWithS =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 =&gt; town.StartsWith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75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Lambda Expressions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2986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upload.wikimedia.org/wikipedia/commons/thumb/e/ee/Lambda_uc_lc.svg/800px-Lambda_uc_lc.svg.png"/>
          <p:cNvPicPr>
            <a:picLocks noChangeAspect="1" noChangeArrowheads="1"/>
          </p:cNvPicPr>
          <p:nvPr/>
        </p:nvPicPr>
        <p:blipFill>
          <a:blip r:embed="rId3" cstate="print"/>
          <a:srcRect t="-10480" r="-1205" b="9170"/>
          <a:stretch>
            <a:fillRect/>
          </a:stretch>
        </p:blipFill>
        <p:spPr bwMode="auto">
          <a:xfrm>
            <a:off x="3383496" y="1905000"/>
            <a:ext cx="5063904" cy="2533650"/>
          </a:xfrm>
          <a:prstGeom prst="roundRect">
            <a:avLst>
              <a:gd name="adj" fmla="val 6322"/>
            </a:avLst>
          </a:prstGeom>
          <a:solidFill>
            <a:srgbClr val="FFFFFF"/>
          </a:solidFill>
        </p:spPr>
      </p:pic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8529" y="1447800"/>
            <a:ext cx="1650570" cy="123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3852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sz="3200" dirty="0" smtClean="0"/>
              <a:t> – void delegate with parameter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>
              <a:lnSpc>
                <a:spcPct val="10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Func&lt;T, TResult&gt;</a:t>
            </a:r>
            <a:r>
              <a:rPr lang="en-US" sz="3200" dirty="0" smtClean="0"/>
              <a:t> – result delegate returning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  <a:endParaRPr lang="en-US" sz="32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Action&lt;T&gt; and Func&lt;T&gt;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511" y="2584371"/>
            <a:ext cx="10360501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Action&lt;int&gt; act = (number) =&gt;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Console.WrileLine(number);</a:t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act(10); // logs 10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Func&lt;string, int, string&gt; greet = (name, age) =&gt;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name +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Console.WriteLine(greet(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Ivaylo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10));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0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/>
              <a:t>Paradigms, </a:t>
            </a:r>
            <a:r>
              <a:rPr lang="en-US" dirty="0" smtClean="0"/>
              <a:t>Concepts, Languages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84" y="1600200"/>
            <a:ext cx="10263928" cy="2768642"/>
          </a:xfrm>
          <a:prstGeom prst="roundRect">
            <a:avLst>
              <a:gd name="adj" fmla="val 2372"/>
            </a:avLst>
          </a:prstGeom>
        </p:spPr>
      </p:pic>
    </p:spTree>
    <p:extLst>
      <p:ext uri="{BB962C8B-B14F-4D97-AF65-F5344CB8AC3E}">
        <p14:creationId xmlns:p14="http://schemas.microsoft.com/office/powerpoint/2010/main" val="27979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Func&lt;T&gt;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65" y="1257300"/>
            <a:ext cx="7069519" cy="3314700"/>
          </a:xfrm>
          <a:prstGeom prst="roundRect">
            <a:avLst>
              <a:gd name="adj" fmla="val 3492"/>
            </a:avLst>
          </a:prstGeom>
        </p:spPr>
      </p:pic>
    </p:spTree>
    <p:extLst>
      <p:ext uri="{BB962C8B-B14F-4D97-AF65-F5344CB8AC3E}">
        <p14:creationId xmlns:p14="http://schemas.microsoft.com/office/powerpoint/2010/main" val="4007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458" y="1905000"/>
            <a:ext cx="10157354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  <p:sp>
        <p:nvSpPr>
          <p:cNvPr id="501763" name="Rectangle 3"/>
          <p:cNvSpPr>
            <a:spLocks noChangeArrowheads="1"/>
          </p:cNvSpPr>
          <p:nvPr/>
        </p:nvSpPr>
        <p:spPr bwMode="auto">
          <a:xfrm>
            <a:off x="1582855" y="3463925"/>
            <a:ext cx="863798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endParaRPr lang="bg-BG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3794" name="Picture 2" descr="http://www.credica.co.uk/Portals/3/PhotoImage_QueryMana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42" y="3352799"/>
            <a:ext cx="5650028" cy="2819401"/>
          </a:xfrm>
          <a:prstGeom prst="roundRect">
            <a:avLst>
              <a:gd name="adj" fmla="val 45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6338907" y="2717994"/>
            <a:ext cx="4263066" cy="2935306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166">
            <a:off x="597903" y="351103"/>
            <a:ext cx="6137560" cy="144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 rot="21298113">
            <a:off x="3849581" y="4951548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LINQ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87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extensions to .NET Framework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Encompasses language-integrated query, set, and transform operations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Consistent manner to obtain </a:t>
            </a:r>
            <a:r>
              <a:rPr lang="en-US" dirty="0"/>
              <a:t>and </a:t>
            </a:r>
            <a:r>
              <a:rPr lang="en-US" dirty="0" smtClean="0"/>
              <a:t>manipulate </a:t>
            </a:r>
            <a:r>
              <a:rPr lang="en-US" dirty="0"/>
              <a:t>"data" in the broad sense of the term</a:t>
            </a:r>
          </a:p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defined directly </a:t>
            </a:r>
            <a:r>
              <a:rPr lang="en-US" dirty="0"/>
              <a:t>within the C# programming language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3000"/>
              </a:lnSpc>
            </a:pPr>
            <a:r>
              <a:rPr lang="en-US" dirty="0" smtClean="0"/>
              <a:t>Used </a:t>
            </a:r>
            <a:r>
              <a:rPr lang="en-US" dirty="0"/>
              <a:t>to interact with numerous </a:t>
            </a:r>
            <a:r>
              <a:rPr lang="en-US" dirty="0" smtClean="0"/>
              <a:t>data types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Converted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trees </a:t>
            </a:r>
            <a:r>
              <a:rPr lang="en-US" dirty="0" smtClean="0"/>
              <a:t>at compile time and evaluated at runtime (when invoked, e.g.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Building Blocks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31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*</a:t>
            </a:r>
            <a:endParaRPr lang="bg-BG" dirty="0"/>
          </a:p>
        </p:txBody>
      </p:sp>
      <p:sp>
        <p:nvSpPr>
          <p:cNvPr id="65" name="Rounded Rectangle 17451"/>
          <p:cNvSpPr>
            <a:spLocks noChangeArrowheads="1"/>
          </p:cNvSpPr>
          <p:nvPr/>
        </p:nvSpPr>
        <p:spPr bwMode="auto">
          <a:xfrm>
            <a:off x="643299" y="2825750"/>
            <a:ext cx="10834511" cy="2297113"/>
          </a:xfrm>
          <a:prstGeom prst="roundRect">
            <a:avLst>
              <a:gd name="adj" fmla="val 9375"/>
            </a:avLst>
          </a:prstGeom>
          <a:solidFill>
            <a:srgbClr val="808080">
              <a:alpha val="25098"/>
            </a:srgbClr>
          </a:solidFill>
          <a:ln w="28575" algn="ctr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>
              <a:defRPr/>
            </a:pPr>
            <a:endParaRPr lang="en-US" sz="2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39066" y="2786062"/>
            <a:ext cx="10838743" cy="584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sx="1000" sy="1000" algn="tl">
                    <a:srgbClr val="C0C0C0"/>
                  </a:outerShdw>
                </a:effectLst>
                <a:latin typeface="+mn-lt"/>
              </a:rPr>
              <a:t>LINQ enabled data sources</a:t>
            </a:r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850679" y="3916237"/>
            <a:ext cx="1891807" cy="992440"/>
            <a:chOff x="638178" y="3496454"/>
            <a:chExt cx="1419223" cy="1343834"/>
          </a:xfrm>
        </p:grpSpPr>
        <p:pic>
          <p:nvPicPr>
            <p:cNvPr id="77" name="Rectangle 17439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Box 17440"/>
            <p:cNvSpPr txBox="1">
              <a:spLocks noChangeArrowheads="1"/>
            </p:cNvSpPr>
            <p:nvPr/>
          </p:nvSpPr>
          <p:spPr bwMode="auto">
            <a:xfrm>
              <a:off x="680223" y="3685787"/>
              <a:ext cx="1351009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Objects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175392" y="5437190"/>
            <a:ext cx="1125975" cy="538859"/>
            <a:chOff x="865036" y="5216539"/>
            <a:chExt cx="842789" cy="611390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1161837" y="5216539"/>
              <a:ext cx="249187" cy="238063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6503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146022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75" name="Straight Arrow Connector 17437"/>
            <p:cNvCxnSpPr>
              <a:cxnSpLocks noChangeShapeType="1"/>
            </p:cNvCxnSpPr>
            <p:nvPr/>
          </p:nvCxnSpPr>
          <p:spPr bwMode="auto">
            <a:xfrm flipV="1">
              <a:off x="107680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17438"/>
            <p:cNvCxnSpPr>
              <a:cxnSpLocks noChangeShapeType="1"/>
            </p:cNvCxnSpPr>
            <p:nvPr/>
          </p:nvCxnSpPr>
          <p:spPr bwMode="auto">
            <a:xfrm flipH="1" flipV="1">
              <a:off x="137398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15247" y="6062086"/>
            <a:ext cx="2056864" cy="5847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Objects</a:t>
            </a: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9412482" y="3922586"/>
            <a:ext cx="1891807" cy="992440"/>
            <a:chOff x="638178" y="3496454"/>
            <a:chExt cx="1419223" cy="1343834"/>
          </a:xfrm>
        </p:grpSpPr>
        <p:pic>
          <p:nvPicPr>
            <p:cNvPr id="84" name="Rectangle 17441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TextBox 17442"/>
            <p:cNvSpPr txBox="1">
              <a:spLocks noChangeArrowheads="1"/>
            </p:cNvSpPr>
            <p:nvPr/>
          </p:nvSpPr>
          <p:spPr bwMode="auto">
            <a:xfrm>
              <a:off x="1002990" y="3677190"/>
              <a:ext cx="705472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XML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82" name="Folded Corner 81"/>
          <p:cNvSpPr>
            <a:spLocks noChangeArrowheads="1"/>
          </p:cNvSpPr>
          <p:nvPr/>
        </p:nvSpPr>
        <p:spPr bwMode="auto">
          <a:xfrm>
            <a:off x="9751060" y="5275263"/>
            <a:ext cx="1295063" cy="847739"/>
          </a:xfrm>
          <a:prstGeom prst="foldedCorner">
            <a:avLst>
              <a:gd name="adj" fmla="val 12500"/>
            </a:avLst>
          </a:prstGeom>
          <a:solidFill>
            <a:srgbClr val="132F35"/>
          </a:soli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600" b="1" dirty="0">
              <a:solidFill>
                <a:schemeClr val="tx1">
                  <a:lumMod val="40000"/>
                  <a:lumOff val="60000"/>
                </a:schemeClr>
              </a:solidFill>
              <a:latin typeface="Segoe"/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&lt;book&gt;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&lt;title/&gt;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&lt;author/&gt;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&lt;price/&gt;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&lt;/book&gt;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9751060" y="6067407"/>
            <a:ext cx="1218851" cy="5841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XML</a:t>
            </a:r>
          </a:p>
        </p:txBody>
      </p: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2871570" y="3370262"/>
            <a:ext cx="6437223" cy="1609726"/>
          </a:xfrm>
          <a:prstGeom prst="roundRect">
            <a:avLst>
              <a:gd name="adj" fmla="val 9375"/>
            </a:avLst>
          </a:prstGeom>
          <a:solidFill>
            <a:schemeClr val="accent2">
              <a:shade val="50000"/>
              <a:alpha val="25098"/>
            </a:schemeClr>
          </a:solidFill>
          <a:ln w="28575" cap="flat" cmpd="sng" algn="ctr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algn="ctr">
              <a:defRPr/>
            </a:pPr>
            <a:endParaRPr lang="en-US" sz="3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Segoe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36230" y="3318888"/>
            <a:ext cx="10868370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LINQ enabled ADO.NET</a:t>
            </a:r>
          </a:p>
        </p:txBody>
      </p: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2998537" y="3860470"/>
            <a:ext cx="2080142" cy="1033792"/>
            <a:chOff x="562395" y="3496454"/>
            <a:chExt cx="1562578" cy="1343834"/>
          </a:xfrm>
        </p:grpSpPr>
        <p:pic>
          <p:nvPicPr>
            <p:cNvPr id="101" name="Rectangle 1744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TextBox 17448"/>
            <p:cNvSpPr txBox="1">
              <a:spLocks noChangeArrowheads="1"/>
            </p:cNvSpPr>
            <p:nvPr/>
          </p:nvSpPr>
          <p:spPr bwMode="auto">
            <a:xfrm>
              <a:off x="562395" y="3750706"/>
              <a:ext cx="1562578" cy="520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DataSets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5173904" y="3860470"/>
            <a:ext cx="1891807" cy="1033792"/>
            <a:chOff x="638178" y="3496454"/>
            <a:chExt cx="1419223" cy="1343834"/>
          </a:xfrm>
        </p:grpSpPr>
        <p:pic>
          <p:nvPicPr>
            <p:cNvPr id="99" name="Rectangle 1744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Box 17446"/>
            <p:cNvSpPr txBox="1">
              <a:spLocks noChangeArrowheads="1"/>
            </p:cNvSpPr>
            <p:nvPr/>
          </p:nvSpPr>
          <p:spPr bwMode="auto">
            <a:xfrm>
              <a:off x="1026657" y="3750706"/>
              <a:ext cx="654965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SQL</a:t>
              </a:r>
            </a:p>
          </p:txBody>
        </p:sp>
      </p:grpSp>
      <p:grpSp>
        <p:nvGrpSpPr>
          <p:cNvPr id="16" name="Group 58"/>
          <p:cNvGrpSpPr>
            <a:grpSpLocks/>
          </p:cNvGrpSpPr>
          <p:nvPr/>
        </p:nvGrpSpPr>
        <p:grpSpPr bwMode="auto">
          <a:xfrm>
            <a:off x="7249815" y="3860470"/>
            <a:ext cx="1891807" cy="1033792"/>
            <a:chOff x="638148" y="3496454"/>
            <a:chExt cx="1419103" cy="1343834"/>
          </a:xfrm>
        </p:grpSpPr>
        <p:pic>
          <p:nvPicPr>
            <p:cNvPr id="97" name="Rectangle 1744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48" y="3496454"/>
              <a:ext cx="141910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17444"/>
            <p:cNvSpPr txBox="1">
              <a:spLocks noChangeArrowheads="1"/>
            </p:cNvSpPr>
            <p:nvPr/>
          </p:nvSpPr>
          <p:spPr bwMode="auto">
            <a:xfrm>
              <a:off x="967431" y="3750706"/>
              <a:ext cx="741486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Entities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583510" y="6071613"/>
            <a:ext cx="3034506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Segoe"/>
              </a:rPr>
              <a:t>Relational Data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5290296" y="5323299"/>
            <a:ext cx="1625178" cy="650340"/>
            <a:chOff x="4020023" y="5205486"/>
            <a:chExt cx="1218799" cy="709735"/>
          </a:xfrm>
        </p:grpSpPr>
        <p:sp>
          <p:nvSpPr>
            <p:cNvPr id="94" name="Flowchart: Magnetic Disk 93"/>
            <p:cNvSpPr>
              <a:spLocks noChangeArrowheads="1"/>
            </p:cNvSpPr>
            <p:nvPr/>
          </p:nvSpPr>
          <p:spPr bwMode="auto">
            <a:xfrm>
              <a:off x="4356458" y="5205486"/>
              <a:ext cx="545920" cy="505469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5" name="Flowchart: Magnetic Disk 94"/>
            <p:cNvSpPr>
              <a:spLocks noChangeArrowheads="1"/>
            </p:cNvSpPr>
            <p:nvPr/>
          </p:nvSpPr>
          <p:spPr bwMode="auto">
            <a:xfrm>
              <a:off x="4020023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6" name="Flowchart: Magnetic Disk 95"/>
            <p:cNvSpPr>
              <a:spLocks noChangeArrowheads="1"/>
            </p:cNvSpPr>
            <p:nvPr/>
          </p:nvSpPr>
          <p:spPr bwMode="auto">
            <a:xfrm>
              <a:off x="4692902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</p:grpSp>
      <p:grpSp>
        <p:nvGrpSpPr>
          <p:cNvPr id="19" name="Group 66"/>
          <p:cNvGrpSpPr>
            <a:grpSpLocks/>
          </p:cNvGrpSpPr>
          <p:nvPr/>
        </p:nvGrpSpPr>
        <p:grpSpPr bwMode="auto">
          <a:xfrm>
            <a:off x="8329031" y="1154112"/>
            <a:ext cx="3218611" cy="539750"/>
            <a:chOff x="788654" y="989622"/>
            <a:chExt cx="2034349" cy="612648"/>
          </a:xfrm>
        </p:grpSpPr>
        <p:pic>
          <p:nvPicPr>
            <p:cNvPr id="106" name="Rectangle 17457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018468" cy="612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" name="TextBox 17458"/>
            <p:cNvSpPr txBox="1">
              <a:spLocks noChangeArrowheads="1"/>
            </p:cNvSpPr>
            <p:nvPr/>
          </p:nvSpPr>
          <p:spPr bwMode="auto">
            <a:xfrm>
              <a:off x="833121" y="1057199"/>
              <a:ext cx="1989882" cy="524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Others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…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49"/>
          <p:cNvGrpSpPr>
            <a:grpSpLocks/>
          </p:cNvGrpSpPr>
          <p:nvPr/>
        </p:nvGrpSpPr>
        <p:grpSpPr bwMode="auto">
          <a:xfrm>
            <a:off x="617159" y="1143000"/>
            <a:ext cx="3445782" cy="539750"/>
            <a:chOff x="788654" y="989622"/>
            <a:chExt cx="2329807" cy="707146"/>
          </a:xfrm>
        </p:grpSpPr>
        <p:pic>
          <p:nvPicPr>
            <p:cNvPr id="109" name="Rectangle 1745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" name="TextBox 17456"/>
            <p:cNvSpPr txBox="1">
              <a:spLocks noChangeArrowheads="1"/>
            </p:cNvSpPr>
            <p:nvPr/>
          </p:nvSpPr>
          <p:spPr bwMode="auto">
            <a:xfrm>
              <a:off x="788654" y="1082179"/>
              <a:ext cx="2329807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C#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4238579" y="1154112"/>
            <a:ext cx="3988878" cy="539750"/>
            <a:chOff x="788653" y="989624"/>
            <a:chExt cx="2382182" cy="707146"/>
          </a:xfrm>
        </p:grpSpPr>
        <p:pic>
          <p:nvPicPr>
            <p:cNvPr id="112" name="Rectangle 17453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3" y="989624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" name="TextBox 17454"/>
            <p:cNvSpPr txBox="1">
              <a:spLocks noChangeArrowheads="1"/>
            </p:cNvSpPr>
            <p:nvPr/>
          </p:nvSpPr>
          <p:spPr bwMode="auto">
            <a:xfrm>
              <a:off x="891813" y="1067624"/>
              <a:ext cx="2279022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 smtClean="0">
                  <a:solidFill>
                    <a:srgbClr val="CCFF66">
                      <a:lumMod val="40000"/>
                      <a:lumOff val="6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/>
                </a:rPr>
                <a:t>VB.NET</a:t>
              </a:r>
              <a:endPara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endParaRPr>
            </a:p>
          </p:txBody>
        </p:sp>
      </p:grpSp>
      <p:grpSp>
        <p:nvGrpSpPr>
          <p:cNvPr id="22" name="Group 52"/>
          <p:cNvGrpSpPr>
            <a:grpSpLocks/>
          </p:cNvGrpSpPr>
          <p:nvPr/>
        </p:nvGrpSpPr>
        <p:grpSpPr bwMode="auto">
          <a:xfrm>
            <a:off x="535774" y="1858948"/>
            <a:ext cx="11097187" cy="749315"/>
            <a:chOff x="384818" y="1821675"/>
            <a:chExt cx="8301982" cy="609600"/>
          </a:xfrm>
        </p:grpSpPr>
        <p:pic>
          <p:nvPicPr>
            <p:cNvPr id="115" name="Rectangle 1742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8" y="1821675"/>
              <a:ext cx="8301982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TextBox 17424"/>
            <p:cNvSpPr txBox="1">
              <a:spLocks noChangeArrowheads="1"/>
            </p:cNvSpPr>
            <p:nvPr/>
          </p:nvSpPr>
          <p:spPr bwMode="auto">
            <a:xfrm>
              <a:off x="534031" y="1976780"/>
              <a:ext cx="8027366" cy="375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.NET Language-Integrated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Query (LINQ)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Language Integrated Query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dirty="0" smtClean="0"/>
              <a:t>) query keywords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specifies data source and range variable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/>
              <a:t> – filters source elements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 smtClean="0"/>
              <a:t> – specifies the type and shape that the elements in the returned sequence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groups query results according to a specified key value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</a:t>
            </a:r>
            <a:r>
              <a:rPr lang="en-US" dirty="0" smtClean="0"/>
              <a:t> – sorts query results in ascending or descending order</a:t>
            </a:r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82982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clauses: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6" y="1860994"/>
            <a:ext cx="1044937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{ 5, 4, 1, 3, 9, 8, 6, 7, 2, 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num in numbers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where num &lt; 5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num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.ToString() + " 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 4 1 3 2 0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22" name="Picture 2" descr="http://vibroseis.com/images/selec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2132" y="2702233"/>
            <a:ext cx="2374280" cy="2468328"/>
          </a:xfrm>
          <a:prstGeom prst="roundRect">
            <a:avLst>
              <a:gd name="adj" fmla="val 82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73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Nested queries: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 (2)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7" y="1861840"/>
            <a:ext cx="1055095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"Sofia", "Varna", "Pleven", "Ruse", "Bourgas"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townPairs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t1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t2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new { T1 = t1, T2 = t2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townPair in townPairs)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townPair.T1, townPair.T2);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://rudolphlopez.com/images/ashNested3p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0457" y="3155066"/>
            <a:ext cx="3555074" cy="2229787"/>
          </a:xfrm>
          <a:prstGeom prst="roundRect">
            <a:avLst>
              <a:gd name="adj" fmla="val 701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041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 smtClean="0"/>
              <a:t>Sorting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оrderby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– Examples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825286" y="1861840"/>
            <a:ext cx="10347803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fruits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"cherry", "apple", "blueberry"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"banana"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 in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ascending sort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fruit in fruits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orderby frui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fruit;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9698" name="Picture 2" descr="http://farm3.static.flickr.com/2158/2091991850_eb57f2a31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6612" y="3006022"/>
            <a:ext cx="2979491" cy="1676400"/>
          </a:xfrm>
          <a:prstGeom prst="roundRect">
            <a:avLst>
              <a:gd name="adj" fmla="val 5753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0071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</a:t>
            </a:r>
            <a:r>
              <a:rPr lang="bg-BG" noProof="1" smtClean="0"/>
              <a:t>tandard </a:t>
            </a:r>
            <a:r>
              <a:rPr lang="en-US" dirty="0" smtClean="0"/>
              <a:t>Q</a:t>
            </a:r>
            <a:r>
              <a:rPr lang="bg-BG" dirty="0"/>
              <a:t>uery </a:t>
            </a:r>
            <a:r>
              <a:rPr lang="en-US" dirty="0"/>
              <a:t>O</a:t>
            </a:r>
            <a:r>
              <a:rPr lang="bg-BG" dirty="0"/>
              <a:t>perators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836612" y="1143000"/>
            <a:ext cx="10438051" cy="4945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{"Morrowind", "BioShock","Half Life",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Darkness","Daxter", "System Shock 2"};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Build a query expression using extension methods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granted to the Array via the Enumerable type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.Where(game =&gt; game.Length &gt;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6).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OrderBy(game =&gt; game).Select(game =&gt; 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game in subset)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780212" y="4495800"/>
            <a:ext cx="4164515" cy="2011331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g in games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g.Length &gt; 6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orderby 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g;</a:t>
            </a:r>
          </a:p>
        </p:txBody>
      </p:sp>
    </p:spTree>
    <p:extLst>
      <p:ext uri="{BB962C8B-B14F-4D97-AF65-F5344CB8AC3E}">
        <p14:creationId xmlns:p14="http://schemas.microsoft.com/office/powerpoint/2010/main" val="1922296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Counting the Words in a String – Example</a:t>
            </a:r>
            <a:endParaRPr lang="en-US" dirty="0"/>
          </a:p>
        </p:txBody>
      </p:sp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684212" y="1123920"/>
            <a:ext cx="10744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"Historically, the world of data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searchTerm = "data";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source = text.Split(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char[] { '.', '?', '!', ' ', ';', ':', ','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ToLower() to match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both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"data" and "Data"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matchQuery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word in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word.ToLower() ==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searchTerm.ToLower()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word;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matchQuery.Count();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563711" y="5257800"/>
            <a:ext cx="5712301" cy="126552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 source.Where(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 =&gt; w.toLower() ==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searchTerm.ToLower()).Count();</a:t>
            </a:r>
          </a:p>
        </p:txBody>
      </p:sp>
    </p:spTree>
    <p:extLst>
      <p:ext uri="{BB962C8B-B14F-4D97-AF65-F5344CB8AC3E}">
        <p14:creationId xmlns:p14="http://schemas.microsoft.com/office/powerpoint/2010/main" val="159036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dirty="0"/>
              <a:t>is a programming </a:t>
            </a:r>
            <a:r>
              <a:rPr lang="en-US" dirty="0" smtClean="0"/>
              <a:t>paradigm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computations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 smtClean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 smtClean="0"/>
              <a:t>paradigm (not imperative)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Pure-functional languages (no variables and loops):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Almost-functional: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Imperative with functional support: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Non-functional: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 smtClean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kind of </a:t>
            </a:r>
            <a:r>
              <a:rPr lang="en-US" dirty="0" smtClean="0"/>
              <a:t>arrays can be used with LINQ</a:t>
            </a:r>
            <a:endParaRPr lang="en-US" dirty="0"/>
          </a:p>
          <a:p>
            <a:pPr lvl="1"/>
            <a:r>
              <a:rPr lang="en-US" dirty="0" smtClean="0"/>
              <a:t>Can even be an </a:t>
            </a:r>
            <a:r>
              <a:rPr lang="en-US" noProof="1"/>
              <a:t>untyped</a:t>
            </a:r>
            <a:r>
              <a:rPr lang="en-US" dirty="0"/>
              <a:t> array of objects</a:t>
            </a:r>
          </a:p>
          <a:p>
            <a:pPr lvl="1"/>
            <a:r>
              <a:rPr lang="en-US" dirty="0"/>
              <a:t>Queries can be applied to arrays of custom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700614" y="3886200"/>
            <a:ext cx="107277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Book[] books =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749494" y="3544982"/>
            <a:ext cx="5257800" cy="145197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b in books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b.Title.Contains("Action")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b.Title;</a:t>
            </a:r>
          </a:p>
        </p:txBody>
      </p:sp>
    </p:spTree>
    <p:extLst>
      <p:ext uri="{BB962C8B-B14F-4D97-AF65-F5344CB8AC3E}">
        <p14:creationId xmlns:p14="http://schemas.microsoft.com/office/powerpoint/2010/main" val="415661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example </a:t>
            </a:r>
            <a:r>
              <a:rPr lang="en-US" dirty="0" smtClean="0"/>
              <a:t>can </a:t>
            </a:r>
            <a:r>
              <a:rPr lang="en-US" dirty="0"/>
              <a:t>be adapted to work with a generic list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List&lt;T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LinkedList&lt;T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Queue&lt;T&gt;</a:t>
            </a:r>
            <a:r>
              <a:rPr lang="en-US" dirty="0" smtClean="0">
                <a:latin typeface="Courier New" pitchFamily="49" charset="0"/>
              </a:rPr>
              <a:t>,</a:t>
            </a:r>
            <a:r>
              <a:rPr lang="en-US" dirty="0" smtClean="0">
                <a:latin typeface="+mj-lt"/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Stack&lt;T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HashSet&lt;T&gt;</a:t>
            </a:r>
            <a:r>
              <a:rPr lang="en-US" dirty="0"/>
              <a:t>, etc.</a:t>
            </a:r>
            <a:endParaRPr lang="bg-BG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Generic Lists</a:t>
            </a:r>
            <a:endParaRPr lang="bg-BG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014148" y="3189744"/>
            <a:ext cx="1015735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List&lt;Book&gt; books = new List&lt;Book&gt;()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 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8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Although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sz="3200" dirty="0" smtClean="0"/>
              <a:t> </a:t>
            </a:r>
            <a:r>
              <a:rPr lang="en-US" sz="3200" dirty="0"/>
              <a:t>may not be perceived as a collection at first sight</a:t>
            </a:r>
          </a:p>
          <a:p>
            <a:pPr lvl="1"/>
            <a:r>
              <a:rPr lang="en-US" sz="2900" dirty="0"/>
              <a:t>It </a:t>
            </a:r>
            <a:r>
              <a:rPr lang="en-US" sz="2900" dirty="0" smtClean="0"/>
              <a:t>is actually a collection, </a:t>
            </a:r>
            <a:r>
              <a:rPr lang="en-US" sz="2900" dirty="0"/>
              <a:t>because it </a:t>
            </a:r>
            <a:r>
              <a:rPr lang="en-US" sz="2900" dirty="0" smtClean="0"/>
              <a:t>implements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IEnumerable&lt;char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endParaRPr lang="en-US" sz="2900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r>
              <a:rPr lang="en-US" sz="3200" dirty="0"/>
              <a:t>String objects can be queried with LINQ to Objects, like any other collection</a:t>
            </a:r>
            <a:endParaRPr lang="en-US" sz="3200" noProof="1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914163" y="4267200"/>
            <a:ext cx="1028565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"Non-letter characters in this string: 8"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.Where(c =&gt; !Char.IsLetter(c))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.Count();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8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246812" y="4886674"/>
            <a:ext cx="5180251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c in "Non-letter…"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!Char.IsLetter(c)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c).Count();</a:t>
            </a:r>
          </a:p>
        </p:txBody>
      </p:sp>
    </p:spTree>
    <p:extLst>
      <p:ext uri="{BB962C8B-B14F-4D97-AF65-F5344CB8AC3E}">
        <p14:creationId xmlns:p14="http://schemas.microsoft.com/office/powerpoint/2010/main" val="2411421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Where()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Searches by given condition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the first matched element</a:t>
            </a: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last matched element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Makes projection (conversion) to another type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OrderBy()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ThenBy()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OrderByDescending()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Orders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1421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Any()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Checks if any element matches a condition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All()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/>
              <a:t>Checks if </a:t>
            </a:r>
            <a:r>
              <a:rPr lang="en-US" smtClean="0"/>
              <a:t>all </a:t>
            </a:r>
            <a:r>
              <a:rPr lang="en-US" smtClean="0"/>
              <a:t>elements match </a:t>
            </a:r>
            <a:r>
              <a:rPr lang="en-US" dirty="0"/>
              <a:t>a condition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ToList()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AsEnumerable()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Converts the collection type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Reverses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20546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Average()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Calculates the average value of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Counts the elements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Determines the maximum value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Sums the values in a </a:t>
            </a:r>
            <a:r>
              <a:rPr lang="en-US" dirty="0" smtClean="0"/>
              <a:t>collection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LINQ </a:t>
            </a:r>
            <a:r>
              <a:rPr lang="en-US" dirty="0" smtClean="0"/>
              <a:t>A</a:t>
            </a:r>
            <a:r>
              <a:rPr lang="bg-BG" dirty="0"/>
              <a:t>ggregation </a:t>
            </a:r>
            <a:r>
              <a:rPr lang="en-US" dirty="0"/>
              <a:t>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729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Count(&lt;condition&gt;)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Max()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LINQ Aggregation Methods – Examples</a:t>
            </a:r>
            <a:endParaRPr lang="en-US" dirty="0"/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829517" y="1752600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temperatures.Count(p =&gt; p 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812589" y="4627968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 = temperatures.Max();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6780212" y="2895600"/>
            <a:ext cx="4267200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p &gt; 30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p).Count();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6780212" y="5410200"/>
            <a:ext cx="4267200" cy="1172298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p).Max();</a:t>
            </a:r>
          </a:p>
        </p:txBody>
      </p:sp>
    </p:spTree>
    <p:extLst>
      <p:ext uri="{BB962C8B-B14F-4D97-AF65-F5344CB8AC3E}">
        <p14:creationId xmlns:p14="http://schemas.microsoft.com/office/powerpoint/2010/main" val="1176777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AsParallel()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– enables the use of parallel threads 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Called right before the query execution</a:t>
            </a:r>
          </a:p>
          <a:p>
            <a:pPr lvl="1"/>
            <a:r>
              <a:rPr lang="en-US" noProof="1" smtClean="0">
                <a:cs typeface="Consolas" panose="020B0609020204030204" pitchFamily="49" charset="0"/>
              </a:rPr>
              <a:t>Improves the performance when dealing with heavy operations</a:t>
            </a: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lvl="2"/>
            <a:r>
              <a:rPr lang="en-US" sz="3200" noProof="1" smtClean="0">
                <a:cs typeface="Consolas" panose="020B0609020204030204" pitchFamily="49" charset="0"/>
              </a:rPr>
              <a:t>Can be slower than non-parallel on small number of elements</a:t>
            </a:r>
            <a:endParaRPr lang="en-US" sz="32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Queries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3931" y="3298210"/>
            <a:ext cx="1033208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 int m = 1000;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 array = Enumerable.Range(0, 1000).ToArray();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sum = 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m; i++) 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sum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array.AsParallel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79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technodenvision.com/images/queryIc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795" y="1424886"/>
            <a:ext cx="3504287" cy="2804160"/>
          </a:xfrm>
          <a:prstGeom prst="roundRect">
            <a:avLst>
              <a:gd name="adj" fmla="val 4400"/>
            </a:avLst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4603653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 smtClean="0"/>
              <a:t>LINQ Query </a:t>
            </a:r>
            <a:r>
              <a:rPr lang="en-US" sz="4800" dirty="0"/>
              <a:t>Keywords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441" y="5605566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3968" y="1043886"/>
            <a:ext cx="2818666" cy="2114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1837028" y="1392511"/>
            <a:ext cx="29770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LINQ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" name="Picture 6" descr="http://www.macwareinc.com/images/screenshots/ldspro/LDSproobjec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3" y="990600"/>
            <a:ext cx="3980604" cy="4076586"/>
          </a:xfrm>
          <a:prstGeom prst="roundRect">
            <a:avLst>
              <a:gd name="adj" fmla="val 5180"/>
            </a:avLst>
          </a:prstGeom>
          <a:noFill/>
        </p:spPr>
      </p:pic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453" y="5334000"/>
            <a:ext cx="1157938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Dynamic Type</a:t>
            </a:r>
            <a:endParaRPr lang="bg-BG" dirty="0"/>
          </a:p>
        </p:txBody>
      </p:sp>
      <p:pic>
        <p:nvPicPr>
          <p:cNvPr id="58376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7706438" y="1917138"/>
            <a:ext cx="3888099" cy="2916834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127000" dist="381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913934" y="2508426"/>
            <a:ext cx="491673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dynamic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endParaRPr lang="en-US" dirty="0" smtClean="0"/>
          </a:p>
          <a:p>
            <a:pPr lvl="1"/>
            <a:r>
              <a:rPr lang="en-US" dirty="0" smtClean="0"/>
              <a:t>Variables holding functions as a value (delegates in C#)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dirty="0"/>
              <a:t>Functions taking other functions as </a:t>
            </a:r>
            <a:r>
              <a:rPr lang="en-US" dirty="0" smtClean="0"/>
              <a:t>input (LINQ extensions in C#)</a:t>
            </a:r>
          </a:p>
          <a:p>
            <a:pPr lvl="1"/>
            <a:r>
              <a:rPr lang="bg-BG" dirty="0" smtClean="0"/>
              <a:t>О</a:t>
            </a:r>
            <a:r>
              <a:rPr lang="en-US" dirty="0" smtClean="0"/>
              <a:t>r </a:t>
            </a:r>
            <a:r>
              <a:rPr lang="en-US" dirty="0"/>
              <a:t>returning a function as </a:t>
            </a:r>
            <a:r>
              <a:rPr lang="en-US" dirty="0" smtClean="0"/>
              <a:t>output</a:t>
            </a:r>
            <a:endParaRPr lang="bg-BG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  <a:p>
            <a:pPr lvl="1"/>
            <a:r>
              <a:rPr lang="en-US" dirty="0" smtClean="0"/>
              <a:t>Nested functions hold (close) persistent state in their outer scope</a:t>
            </a:r>
          </a:p>
          <a:p>
            <a:pPr lvl="1"/>
            <a:r>
              <a:rPr lang="en-US" dirty="0" smtClean="0"/>
              <a:t>Allow creating objects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private fields </a:t>
            </a:r>
            <a:r>
              <a:rPr lang="en-US" dirty="0" smtClean="0"/>
              <a:t>in functional languages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type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Defined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/>
            <a:r>
              <a:rPr lang="en-US" dirty="0" smtClean="0"/>
              <a:t>Can hold anything (numbers, strings, objects, functions, etc.)</a:t>
            </a:r>
            <a:endParaRPr lang="en-US" sz="5000" dirty="0" smtClean="0"/>
          </a:p>
          <a:p>
            <a:pPr lvl="1"/>
            <a:r>
              <a:rPr lang="en-US" dirty="0" smtClean="0"/>
              <a:t>Evaluated at runtime (when invoked)</a:t>
            </a:r>
          </a:p>
          <a:p>
            <a:pPr lvl="1"/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Type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836612" y="4538008"/>
            <a:ext cx="104394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dyn = 5;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"Some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 Student();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new[] { 5, 8, 10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Func&lt;string, double&gt;) double.Parse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6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/>
              <a:t> data types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</a:t>
            </a:r>
            <a:r>
              <a:rPr lang="en-US" dirty="0"/>
              <a:t>instances)</a:t>
            </a:r>
          </a:p>
          <a:p>
            <a:pPr lvl="1"/>
            <a:r>
              <a:rPr lang="en-US" dirty="0" smtClean="0"/>
              <a:t>Can hold any C# data, e.g. numbers, strings, arrays, methods</a:t>
            </a:r>
          </a:p>
          <a:p>
            <a:pPr lvl="1"/>
            <a:r>
              <a:rPr lang="en-US" dirty="0" smtClean="0"/>
              <a:t>Strongly typed, need casting: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value = (int) obj;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 smtClean="0"/>
              <a:t> objects</a:t>
            </a:r>
          </a:p>
          <a:p>
            <a:pPr lvl="1"/>
            <a:r>
              <a:rPr lang="en-US" dirty="0"/>
              <a:t>Can hold any C# data, e.g. numbers, strings, arrays,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  <a:r>
              <a:rPr lang="en-US" dirty="0" smtClean="0"/>
              <a:t>, i.e. operations are always valid, but can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vs.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5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objects always compile, but could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 Types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07008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a = 5; // a holds int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b = 2.5; // holds double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c = 5 + 2.5; // evaluated to 7.5 (double)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h = "hello";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w = "world";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str = h + w; // evaluated to string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incorrect = str + a; // runtime error!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x = str / 10; // runtime error!</a:t>
            </a:r>
          </a:p>
        </p:txBody>
      </p:sp>
    </p:spTree>
    <p:extLst>
      <p:ext uri="{BB962C8B-B14F-4D97-AF65-F5344CB8AC3E}">
        <p14:creationId xmlns:p14="http://schemas.microsoft.com/office/powerpoint/2010/main" val="42489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ExpandoObject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dynamic object</a:t>
            </a:r>
          </a:p>
          <a:p>
            <a:pPr lvl="1"/>
            <a:r>
              <a:rPr lang="en-US" dirty="0" smtClean="0"/>
              <a:t>Its members </a:t>
            </a:r>
            <a:r>
              <a:rPr lang="en-US" dirty="0"/>
              <a:t>can be </a:t>
            </a:r>
            <a:r>
              <a:rPr lang="en-US" dirty="0" smtClean="0"/>
              <a:t>dynamically </a:t>
            </a:r>
            <a:r>
              <a:rPr lang="en-US" dirty="0"/>
              <a:t>added </a:t>
            </a:r>
            <a:r>
              <a:rPr lang="en-US" dirty="0" smtClean="0"/>
              <a:t>/ removed </a:t>
            </a:r>
            <a:r>
              <a:rPr lang="en-US" dirty="0"/>
              <a:t>at </a:t>
            </a:r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Part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System.Dynamic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/>
              <a:t>namespace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ExpandoObject</a:t>
            </a:r>
            <a:endParaRPr lang="en-US" noProof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1600" y="3352800"/>
            <a:ext cx="1015735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 contact = new ExpandoObject();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contact.Name = "Asen";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contact.Age = 29;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 = (Action)(() =&gt; { contact.Age++; });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Console.WriteLine("Hi, I'm {0} and I'm {1} years old.",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contact.Name, contact.Age);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7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9107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Dynamic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20339"/>
            <a:ext cx="8938472" cy="688256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1" y="1210856"/>
            <a:ext cx="7539014" cy="31813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4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methods</a:t>
            </a:r>
            <a:r>
              <a:rPr lang="en-US" dirty="0" smtClean="0"/>
              <a:t> extend the functionality of existing types </a:t>
            </a:r>
          </a:p>
          <a:p>
            <a:pPr marL="358775" lvl="1" indent="-358775"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 </a:t>
            </a:r>
            <a:r>
              <a:rPr lang="en-US" dirty="0" smtClean="0"/>
              <a:t>are type-less objects with a set of read-only properties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 smtClean="0"/>
              <a:t>are anonymous functions used with delegates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 methods for working 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dirty="0" smtClean="0"/>
              <a:t>with collections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type </a:t>
            </a:r>
            <a:r>
              <a:rPr lang="en-US" dirty="0" smtClean="0"/>
              <a:t>objects can contain everything</a:t>
            </a:r>
          </a:p>
          <a:p>
            <a:pPr marL="663521" lvl="1" indent="-358775">
              <a:lnSpc>
                <a:spcPct val="95000"/>
              </a:lnSpc>
            </a:pPr>
            <a:r>
              <a:rPr lang="en-US" dirty="0" smtClean="0"/>
              <a:t>Evaluated at runtime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74140" y="3962400"/>
            <a:ext cx="2482872" cy="24828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455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smtClean="0"/>
              <a:t>Functional </a:t>
            </a:r>
            <a:r>
              <a:rPr lang="en-US" dirty="0" smtClean="0"/>
              <a:t>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Functions without names (delegates in C#), e.g.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Anonymous </a:t>
            </a:r>
            <a:r>
              <a:rPr lang="en-US" dirty="0"/>
              <a:t>functions that take </a:t>
            </a:r>
            <a:r>
              <a:rPr lang="en-US" dirty="0" smtClean="0"/>
              <a:t>parameters and return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18096"/>
            <a:ext cx="10363198" cy="933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 = function(a, b) { return a+b;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f(3, 5)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8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798403"/>
            <a:ext cx="1036319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=&gt; x*x + y*y</a:t>
            </a:r>
          </a:p>
        </p:txBody>
      </p:sp>
    </p:spTree>
    <p:extLst>
      <p:ext uri="{BB962C8B-B14F-4D97-AF65-F5344CB8AC3E}">
        <p14:creationId xmlns:p14="http://schemas.microsoft.com/office/powerpoint/2010/main" val="11911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5218199" cy="26588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programming</a:t>
            </a:r>
          </a:p>
          <a:p>
            <a:pPr lvl="1"/>
            <a:r>
              <a:rPr lang="en-US" dirty="0" smtClean="0"/>
              <a:t>Program by invoking sequences of functions</a:t>
            </a:r>
          </a:p>
          <a:p>
            <a:pPr lvl="1"/>
            <a:r>
              <a:rPr lang="en-US" dirty="0" smtClean="0"/>
              <a:t>Example in JavaScript: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vs. Imperative Programming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9702" y="1151121"/>
            <a:ext cx="5333814" cy="261286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Imperative programming</a:t>
            </a:r>
          </a:p>
          <a:p>
            <a:pPr lvl="1"/>
            <a:r>
              <a:rPr lang="en-US" dirty="0"/>
              <a:t>Describe the algorithm by programming constructs</a:t>
            </a:r>
          </a:p>
          <a:p>
            <a:pPr lvl="1"/>
            <a:r>
              <a:rPr lang="en-US" dirty="0"/>
              <a:t>Example in JavaScript: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200" y="3812885"/>
            <a:ext cx="5199315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arr.forEach(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function(element, index) {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console.log(element);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9702" y="3812885"/>
            <a:ext cx="5333814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in arr) {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console.log(arr[i]);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w.sterlingspring.com/images/extension/extension_spring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89983">
            <a:off x="4381805" y="1022568"/>
            <a:ext cx="3388166" cy="3344992"/>
          </a:xfrm>
          <a:prstGeom prst="roundRect">
            <a:avLst>
              <a:gd name="adj" fmla="val 56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80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5033000"/>
            <a:ext cx="10969943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Extension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79980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Methods</a:t>
            </a:r>
            <a:endParaRPr lang="bg-BG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Once a type is defined and compiled into </a:t>
            </a:r>
            <a:r>
              <a:rPr lang="en-US" dirty="0" smtClean="0"/>
              <a:t>an assembly </a:t>
            </a:r>
            <a:r>
              <a:rPr lang="en-US" dirty="0"/>
              <a:t>its definition is, more or less, final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only way to update, remove or add new members is to recode and recompile the code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Extension methods </a:t>
            </a:r>
            <a:r>
              <a:rPr lang="en-US" dirty="0" smtClean="0"/>
              <a:t>allow </a:t>
            </a:r>
            <a:r>
              <a:rPr lang="en-US" dirty="0"/>
              <a:t>existing compiled types </a:t>
            </a:r>
            <a:r>
              <a:rPr lang="en-US" dirty="0" smtClean="0"/>
              <a:t>to gain new functionality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recompilation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touching the</a:t>
            </a:r>
            <a:r>
              <a:rPr lang="en-US" dirty="0"/>
              <a:t> </a:t>
            </a:r>
            <a:r>
              <a:rPr lang="en-US" dirty="0" smtClean="0"/>
              <a:t>original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C:\Documents\Courses\OOP\OOP Images\extension-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581144"/>
            <a:ext cx="2014691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119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3583</Words>
  <Application>Microsoft Office PowerPoint</Application>
  <PresentationFormat>Custom</PresentationFormat>
  <Paragraphs>626</Paragraphs>
  <Slides>59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SoftUni 16x9</vt:lpstr>
      <vt:lpstr>Functional Programming</vt:lpstr>
      <vt:lpstr>Table of Contents</vt:lpstr>
      <vt:lpstr>Functional Programming</vt:lpstr>
      <vt:lpstr>What is Functional Programming?</vt:lpstr>
      <vt:lpstr>Functions in Functional Programming</vt:lpstr>
      <vt:lpstr>Functions in Functional Programming (2)</vt:lpstr>
      <vt:lpstr>Functional vs. Imperative Programming</vt:lpstr>
      <vt:lpstr>Extension Methods</vt:lpstr>
      <vt:lpstr>Extension Methods</vt:lpstr>
      <vt:lpstr>Defining Extension Methods</vt:lpstr>
      <vt:lpstr>Extension Methods – Examples</vt:lpstr>
      <vt:lpstr>Extension Methods – Examples (2)</vt:lpstr>
      <vt:lpstr>Extension Methods</vt:lpstr>
      <vt:lpstr>Anonymous Types</vt:lpstr>
      <vt:lpstr>Anonymous Types</vt:lpstr>
      <vt:lpstr>Anonymous Types – Example</vt:lpstr>
      <vt:lpstr>Anonymous Types – Properties</vt:lpstr>
      <vt:lpstr>Arrays of Anonymous Types</vt:lpstr>
      <vt:lpstr>Anonymous Types</vt:lpstr>
      <vt:lpstr>Lambda Expressions</vt:lpstr>
      <vt:lpstr>Lambda Expressions</vt:lpstr>
      <vt:lpstr>Lambda Expressions – Examples</vt:lpstr>
      <vt:lpstr>Sorting with Lambda Expression</vt:lpstr>
      <vt:lpstr>Lambda Code Expressions</vt:lpstr>
      <vt:lpstr>Delegates Holding Lambda Functions</vt:lpstr>
      <vt:lpstr>Predicates</vt:lpstr>
      <vt:lpstr>Predicates – Example</vt:lpstr>
      <vt:lpstr>Lambda Expressions</vt:lpstr>
      <vt:lpstr>Action&lt;T&gt; and Func&lt;T&gt;</vt:lpstr>
      <vt:lpstr>Action&lt;T&gt; and Func&lt;T&gt;</vt:lpstr>
      <vt:lpstr>LINQ and Query Keywords</vt:lpstr>
      <vt:lpstr>LINQ Building Blocks (2)</vt:lpstr>
      <vt:lpstr>LINQ to *</vt:lpstr>
      <vt:lpstr>LINQ and Query Keywords</vt:lpstr>
      <vt:lpstr>Query Keywords – Examples</vt:lpstr>
      <vt:lpstr>Query Keywords – Examples (2)</vt:lpstr>
      <vt:lpstr>Query Keywords – Examples (3)</vt:lpstr>
      <vt:lpstr>Standard Query Operators – Example</vt:lpstr>
      <vt:lpstr>Counting the Words in a String – Example</vt:lpstr>
      <vt:lpstr>Querying Arrays</vt:lpstr>
      <vt:lpstr>Querying Generic Lists</vt:lpstr>
      <vt:lpstr>Querying Strings</vt:lpstr>
      <vt:lpstr>LINQ: Operations</vt:lpstr>
      <vt:lpstr>LINQ: Operations (2)</vt:lpstr>
      <vt:lpstr>LINQ Aggregation Methods</vt:lpstr>
      <vt:lpstr>LINQ Aggregation Methods – Examples</vt:lpstr>
      <vt:lpstr>Parallel Queries</vt:lpstr>
      <vt:lpstr>LINQ Query Keywords</vt:lpstr>
      <vt:lpstr>Dynamic Type</vt:lpstr>
      <vt:lpstr>Dynamic Type</vt:lpstr>
      <vt:lpstr>Dynamic vs. Object</vt:lpstr>
      <vt:lpstr>Using Dynamic Types</vt:lpstr>
      <vt:lpstr>ExpandoObject</vt:lpstr>
      <vt:lpstr>Dynamic Type</vt:lpstr>
      <vt:lpstr>Summary</vt:lpstr>
      <vt:lpstr>Functional Programming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2014-09-24T15:20:25Z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